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6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"/>
          <a:sy n="1" d="1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3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2500"/>
          </a:bodyPr>
          <a:lstStyle/>
          <a:p>
            <a:r>
              <a:t>www.515ppt.com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72A5-7368-4814-B449-5FA133EAEA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E170-6491-40B0-9FB0-CC9642F237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emf"/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emf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Relationship Id="rId3" Type="http://schemas.openxmlformats.org/officeDocument/2006/relationships/image" Target="../media/image19.emf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-文本框 7"/>
          <p:cNvSpPr txBox="1"/>
          <p:nvPr>
            <p:custDataLst>
              <p:tags r:id="rId2"/>
            </p:custDataLst>
          </p:nvPr>
        </p:nvSpPr>
        <p:spPr>
          <a:xfrm>
            <a:off x="-562898" y="2001196"/>
            <a:ext cx="8416413" cy="1861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zh-CN" altLang="en-US" sz="11500">
                <a:ln w="98425">
                  <a:solidFill>
                    <a:schemeClr val="bg1"/>
                  </a:solidFill>
                </a:ln>
                <a:solidFill>
                  <a:srgbClr val="0081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防疫小课堂</a:t>
            </a:r>
            <a:endParaRPr lang="zh-CN" altLang="en-US" sz="11500">
              <a:ln w="98425">
                <a:solidFill>
                  <a:schemeClr val="bg1"/>
                </a:solidFill>
              </a:ln>
              <a:solidFill>
                <a:srgbClr val="0081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9" name="PA-文本框 8"/>
          <p:cNvSpPr txBox="1"/>
          <p:nvPr>
            <p:custDataLst>
              <p:tags r:id="rId3"/>
            </p:custDataLst>
          </p:nvPr>
        </p:nvSpPr>
        <p:spPr>
          <a:xfrm>
            <a:off x="-548600" y="1959286"/>
            <a:ext cx="8416413" cy="1861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zh-CN" altLang="en-US" sz="11500">
                <a:blipFill>
                  <a:blip r:embed="rId4"/>
                  <a:stretch>
                    <a:fillRect/>
                  </a:stretch>
                </a:blip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防疫小课堂</a:t>
            </a:r>
            <a:endParaRPr lang="zh-CN" altLang="en-US" sz="11500">
              <a:blipFill>
                <a:blip r:embed="rId4"/>
                <a:stretch>
                  <a:fillRect/>
                </a:stretch>
              </a:blip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68629" y="1497404"/>
            <a:ext cx="3551903" cy="460375"/>
            <a:chOff x="235974" y="309716"/>
            <a:chExt cx="3551903" cy="460375"/>
          </a:xfrm>
        </p:grpSpPr>
        <p:sp>
          <p:nvSpPr>
            <p:cNvPr id="10" name="文本框 9"/>
            <p:cNvSpPr txBox="1"/>
            <p:nvPr/>
          </p:nvSpPr>
          <p:spPr>
            <a:xfrm>
              <a:off x="235974" y="309716"/>
              <a:ext cx="258096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06909" y="340493"/>
              <a:ext cx="258096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3" name="等腰三角形 12"/>
          <p:cNvSpPr/>
          <p:nvPr/>
        </p:nvSpPr>
        <p:spPr>
          <a:xfrm rot="5996056">
            <a:off x="944369" y="1035715"/>
            <a:ext cx="274320" cy="1468899"/>
          </a:xfrm>
          <a:prstGeom prst="triangle">
            <a:avLst/>
          </a:prstGeom>
          <a:solidFill>
            <a:srgbClr val="F9740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 rot="4639669">
            <a:off x="763706" y="1517669"/>
            <a:ext cx="192095" cy="1028609"/>
          </a:xfrm>
          <a:prstGeom prst="triangle">
            <a:avLst/>
          </a:prstGeom>
          <a:solidFill>
            <a:srgbClr val="F9740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16447048" flipH="1">
            <a:off x="6777461" y="3190549"/>
            <a:ext cx="274320" cy="1468899"/>
          </a:xfrm>
          <a:prstGeom prst="triangle">
            <a:avLst/>
          </a:prstGeom>
          <a:solidFill>
            <a:srgbClr val="F9740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1374058" y="4198793"/>
            <a:ext cx="5541047" cy="52361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ker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七年级十四班 吴昱慧</a:t>
            </a:r>
            <a:endParaRPr lang="zh-CN" altLang="en-US" sz="2000" ker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8842" y="3724943"/>
            <a:ext cx="4559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77D1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The NEW SEMESTER SMALL CLASS</a:t>
            </a:r>
            <a:endParaRPr lang="zh-CN" altLang="en-US" sz="2000" b="1">
              <a:solidFill>
                <a:srgbClr val="F77D1C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1237630" y="5012305"/>
            <a:ext cx="5676991" cy="427990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algn="ctr">
              <a:defRPr/>
            </a:pPr>
            <a:endParaRPr lang="zh-CN" altLang="en-US" sz="2000" kern="0" spc="3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5683" y="1815856"/>
            <a:ext cx="2485893" cy="10495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8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80"/>
                            </p:stCondLst>
                            <p:childTnLst>
                              <p:par>
                                <p:cTn id="28" presetID="26" presetClass="emph" presetSubtype="0" repeatCount="indefinite" fill="hold" nodeType="afterEffect"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80"/>
                            </p:stCondLst>
                            <p:childTnLst>
                              <p:par>
                                <p:cTn id="32" presetID="2" presetClass="entr" presetSubtype="2" fill="hold" grpId="4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80"/>
                            </p:stCondLst>
                            <p:childTnLst>
                              <p:par>
                                <p:cTn id="45" presetID="41" presetClass="entr" presetSubtype="0" fill="hold" grpId="6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29"/>
                            </p:stCondLst>
                            <p:childTnLst>
                              <p:par>
                                <p:cTn id="53" presetID="16" presetClass="entr" presetSubtype="37" fill="hold" grpId="5" nodeType="after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29"/>
                            </p:stCondLst>
                            <p:childTnLst>
                              <p:par>
                                <p:cTn id="57" presetID="14" presetClass="entr" presetSubtype="10" fill="hold" grpId="7" nodeType="after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13" grpId="2"/>
      <p:bldP spid="14" grpId="3"/>
      <p:bldP spid="15" grpId="4"/>
      <p:bldP spid="18" grpId="5"/>
      <p:bldP spid="2" grpId="6"/>
      <p:bldP spid="12" grpId="7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2118360" y="1575814"/>
            <a:ext cx="5875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开学以后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2118360" y="2147610"/>
            <a:ext cx="745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3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小朋友们的作息时间要调整一下哦</a:t>
            </a:r>
            <a:endParaRPr lang="en-US" altLang="zh-CN" sz="2800">
              <a:solidFill>
                <a:schemeClr val="accent3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3" name="图片 12" descr="卡通人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07" y="2364629"/>
            <a:ext cx="2233003" cy="2233003"/>
          </a:xfrm>
          <a:prstGeom prst="rect">
            <a:avLst/>
          </a:prstGeom>
        </p:spPr>
      </p:pic>
      <p:pic>
        <p:nvPicPr>
          <p:cNvPr id="14" name="图片 13" descr="图片包含 游戏机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83" y="2525052"/>
            <a:ext cx="2072580" cy="207258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747917" y="2838233"/>
            <a:ext cx="2816963" cy="516968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>
              <a:lnSpc>
                <a:spcPts val="3200"/>
              </a:lnSpc>
              <a:buClr>
                <a:srgbClr val="C00000"/>
              </a:buClr>
            </a:pPr>
            <a:r>
              <a:rPr lang="zh-CN" altLang="en-US" sz="32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每天我们要</a:t>
            </a:r>
            <a:endParaRPr lang="zh-CN" altLang="en-US" sz="32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050906" y="3085712"/>
            <a:ext cx="6970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993974" y="3085712"/>
            <a:ext cx="6970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1"/>
          <p:cNvSpPr txBox="1"/>
          <p:nvPr/>
        </p:nvSpPr>
        <p:spPr>
          <a:xfrm>
            <a:off x="5262251" y="3288950"/>
            <a:ext cx="3302629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2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按时洗脸刷牙</a:t>
            </a:r>
            <a:endParaRPr lang="en-US" altLang="zh-CN" sz="2800">
              <a:solidFill>
                <a:srgbClr val="F77D1C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2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早睡早起</a:t>
            </a:r>
            <a:endParaRPr lang="en-US" altLang="zh-CN" sz="2800">
              <a:solidFill>
                <a:srgbClr val="F77D1C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79" y="2096232"/>
            <a:ext cx="2233003" cy="223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占位符 1"/>
          <p:cNvSpPr txBox="1"/>
          <p:nvPr/>
        </p:nvSpPr>
        <p:spPr>
          <a:xfrm>
            <a:off x="2933373" y="4627830"/>
            <a:ext cx="745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36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要按照老师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给大家的上学时间按时进校门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36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6" fill="hold" grpId="4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5" grpId="2"/>
      <p:bldP spid="18" grpId="3"/>
      <p:bldP spid="21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236147" y="2312246"/>
            <a:ext cx="3179334" cy="2591076"/>
            <a:chOff x="1049074" y="2634012"/>
            <a:chExt cx="3065725" cy="2498488"/>
          </a:xfrm>
          <a:effectLst>
            <a:outerShdw blurRad="76200" dir="13500000" sy="23000" kx="1200000" algn="br" rotWithShape="0">
              <a:prstClr val="black">
                <a:alpha val="11000"/>
              </a:prstClr>
            </a:outerShdw>
          </a:effectLst>
        </p:grpSpPr>
        <p:sp>
          <p:nvSpPr>
            <p:cNvPr id="21" name="矩形 20"/>
            <p:cNvSpPr/>
            <p:nvPr/>
          </p:nvSpPr>
          <p:spPr>
            <a:xfrm>
              <a:off x="1049074" y="2634012"/>
              <a:ext cx="3065725" cy="2498488"/>
            </a:xfrm>
            <a:prstGeom prst="rect">
              <a:avLst/>
            </a:prstGeom>
            <a:solidFill>
              <a:srgbClr val="FFFFFF">
                <a:lumMod val="95000"/>
                <a:alpha val="56000"/>
              </a:srgbClr>
            </a:solidFill>
            <a:ln w="9525" cap="flat" cmpd="sng" algn="ctr">
              <a:noFill/>
              <a:prstDash val="solid"/>
            </a:ln>
            <a:effectLst>
              <a:outerShdw blurRad="673100" dist="1219200" dir="15420000" sx="85000" sy="85000" algn="ctr" rotWithShape="0">
                <a:srgbClr val="000000">
                  <a:alpha val="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048" y="2887723"/>
              <a:ext cx="2332711" cy="1928175"/>
            </a:xfrm>
            <a:prstGeom prst="rect">
              <a:avLst/>
            </a:prstGeom>
          </p:spPr>
        </p:pic>
      </p:grpSp>
      <p:sp>
        <p:nvSpPr>
          <p:cNvPr id="23" name="文本占位符 1"/>
          <p:cNvSpPr txBox="1"/>
          <p:nvPr/>
        </p:nvSpPr>
        <p:spPr>
          <a:xfrm>
            <a:off x="5536253" y="1927526"/>
            <a:ext cx="5875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4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在生活上</a:t>
            </a:r>
            <a:endParaRPr lang="en-US" altLang="zh-CN" sz="44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文本占位符 1"/>
          <p:cNvSpPr txBox="1"/>
          <p:nvPr/>
        </p:nvSpPr>
        <p:spPr>
          <a:xfrm>
            <a:off x="5536253" y="2561191"/>
            <a:ext cx="4099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3200">
                <a:solidFill>
                  <a:srgbClr val="44546A">
                    <a:lumMod val="75000"/>
                  </a:srgb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我们要独立主动</a:t>
            </a:r>
            <a:endParaRPr lang="en-US" altLang="zh-CN" sz="3200">
              <a:solidFill>
                <a:srgbClr val="44546A">
                  <a:lumMod val="75000"/>
                </a:srgb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5470116" y="3252864"/>
            <a:ext cx="4485737" cy="57966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5697389" y="3269694"/>
            <a:ext cx="403118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争取自己的事自己做</a:t>
            </a:r>
            <a:endParaRPr lang="zh-CN" altLang="en-US" sz="320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7" name="文本占位符 1"/>
          <p:cNvSpPr txBox="1"/>
          <p:nvPr/>
        </p:nvSpPr>
        <p:spPr>
          <a:xfrm>
            <a:off x="5470116" y="4126813"/>
            <a:ext cx="5875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sz="2800">
                <a:solidFill>
                  <a:srgbClr val="44546A">
                    <a:lumMod val="75000"/>
                  </a:srgb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在家里要干力所能及的事</a:t>
            </a:r>
            <a:endParaRPr lang="en-US" altLang="zh-CN" sz="2800">
              <a:solidFill>
                <a:srgbClr val="44546A">
                  <a:lumMod val="75000"/>
                </a:srgb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文本占位符 1"/>
          <p:cNvSpPr txBox="1"/>
          <p:nvPr/>
        </p:nvSpPr>
        <p:spPr>
          <a:xfrm>
            <a:off x="5470116" y="4628059"/>
            <a:ext cx="5875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sz="2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在学校要团结同学、热爱劳动</a:t>
            </a:r>
            <a:endParaRPr lang="en-US" altLang="zh-CN" sz="2800">
              <a:solidFill>
                <a:srgbClr val="F77D1C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12" y="986093"/>
            <a:ext cx="2445801" cy="24458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9"/>
                            </p:stCondLst>
                            <p:childTnLst>
                              <p:par>
                                <p:cTn id="30" presetID="23" presetClass="entr" presetSubtype="3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79"/>
                            </p:stCondLst>
                            <p:childTnLst>
                              <p:par>
                                <p:cTn id="37" presetID="23" presetClass="entr" presetSubtype="16" fill="hold" grpId="2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79"/>
                            </p:stCondLst>
                            <p:childTnLst>
                              <p:par>
                                <p:cTn id="42" presetID="41" presetClass="entr" presetSubtype="0" fill="hold" grpId="3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80"/>
                            </p:stCondLst>
                            <p:childTnLst>
                              <p:par>
                                <p:cTn id="50" presetID="23" presetClass="entr" presetSubtype="16" fill="hold" grpId="4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80"/>
                            </p:stCondLst>
                            <p:childTnLst>
                              <p:par>
                                <p:cTn id="55" presetID="23" presetClass="entr" presetSubtype="16" fill="hold" grpId="5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1"/>
      <p:bldP spid="25" grpId="2"/>
      <p:bldP spid="26" grpId="3"/>
      <p:bldP spid="27" grpId="4"/>
      <p:bldP spid="28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1607601" y="4832774"/>
            <a:ext cx="305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我们平时要多喝水，防生病</a:t>
            </a:r>
            <a:endParaRPr lang="en-US" altLang="zh-CN" sz="18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4794191" y="4131043"/>
            <a:ext cx="305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在学校，要做早操，多运动 </a:t>
            </a:r>
            <a:endParaRPr lang="en-US" altLang="zh-CN" sz="18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>
          <a:xfrm>
            <a:off x="8127605" y="4589912"/>
            <a:ext cx="305210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饭前便后要洗手</a:t>
            </a:r>
            <a:endParaRPr lang="en-US" altLang="zh-CN" sz="18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放学回家要洗手</a:t>
            </a:r>
            <a:endParaRPr lang="en-US" altLang="zh-CN" sz="18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0298" y="1867026"/>
            <a:ext cx="2804652" cy="2804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52" y="1672698"/>
            <a:ext cx="2955432" cy="235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32" y="2355364"/>
            <a:ext cx="1836171" cy="1836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20"/>
                            </p:stCondLst>
                            <p:childTnLst>
                              <p:par>
                                <p:cTn id="33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60"/>
                            </p:stCondLst>
                            <p:childTnLst>
                              <p:par>
                                <p:cTn id="38" presetID="2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13" name="矩形 12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sp>
        <p:nvSpPr>
          <p:cNvPr id="8" name="文本占位符 1"/>
          <p:cNvSpPr txBox="1"/>
          <p:nvPr/>
        </p:nvSpPr>
        <p:spPr>
          <a:xfrm>
            <a:off x="5250213" y="2060988"/>
            <a:ext cx="5875614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3600">
                <a:solidFill>
                  <a:srgbClr val="E7E6E6">
                    <a:lumMod val="25000"/>
                  </a:srgb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如果你打喷嚏或者咳嗽</a:t>
            </a:r>
            <a:endParaRPr lang="en-US" altLang="zh-CN" sz="3600">
              <a:solidFill>
                <a:srgbClr val="E7E6E6">
                  <a:lumMod val="25000"/>
                </a:srgb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defRPr/>
            </a:pPr>
            <a:r>
              <a:rPr sz="360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要用纸巾捂住嘴巴鼻子</a:t>
            </a:r>
            <a:endParaRPr sz="3600">
              <a:solidFill>
                <a:srgbClr val="00206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占位符 1"/>
          <p:cNvSpPr txBox="1"/>
          <p:nvPr/>
        </p:nvSpPr>
        <p:spPr>
          <a:xfrm>
            <a:off x="5939421" y="3372116"/>
            <a:ext cx="5875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4800">
                <a:solidFill>
                  <a:srgbClr val="FF292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如果没有纸巾</a:t>
            </a:r>
            <a:endParaRPr lang="en-US" altLang="zh-CN" sz="4800">
              <a:solidFill>
                <a:srgbClr val="FF2929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图片 9" descr="图片包含 游戏机, 画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21" y="3526109"/>
            <a:ext cx="606700" cy="541907"/>
          </a:xfrm>
          <a:prstGeom prst="rect">
            <a:avLst/>
          </a:prstGeom>
        </p:spPr>
      </p:pic>
      <p:sp>
        <p:nvSpPr>
          <p:cNvPr id="11" name="文本占位符 1"/>
          <p:cNvSpPr txBox="1"/>
          <p:nvPr/>
        </p:nvSpPr>
        <p:spPr>
          <a:xfrm>
            <a:off x="2342064" y="4629655"/>
            <a:ext cx="906475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300"/>
              </a:lnSpc>
              <a:defRPr/>
            </a:pPr>
            <a:r>
              <a:rPr sz="32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就要用胳膊肘挡住，记得还要洗手哦</a:t>
            </a:r>
            <a:endParaRPr sz="36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6"/>
          <a:stretch>
            <a:fillRect/>
          </a:stretch>
        </p:blipFill>
        <p:spPr>
          <a:xfrm flipH="1">
            <a:off x="1892872" y="1329060"/>
            <a:ext cx="2611362" cy="35437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2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02"/>
                            </p:stCondLst>
                            <p:childTnLst>
                              <p:par>
                                <p:cTn id="42" presetID="23" presetClass="entr" presetSubtype="3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2"/>
                            </p:stCondLst>
                            <p:childTnLst>
                              <p:par>
                                <p:cTn id="49" presetID="2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1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1525134" y="4356838"/>
            <a:ext cx="299389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过马路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,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左右看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要走人行斑马线</a:t>
            </a:r>
            <a:endParaRPr kumimoji="0" lang="zh-CN" altLang="en-US" sz="32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4740830" y="4356837"/>
            <a:ext cx="299389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看见红灯停一停</a:t>
            </a:r>
            <a:endParaRPr lang="en-US" altLang="zh-CN" sz="24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绿灯亮了大胆行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>
          <a:xfrm>
            <a:off x="7634354" y="4356837"/>
            <a:ext cx="299389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走路不看书和报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交通安全最重要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65" y="1020882"/>
            <a:ext cx="7079226" cy="30248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9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80"/>
                            </p:stCondLst>
                            <p:childTnLst>
                              <p:par>
                                <p:cTn id="28" presetID="5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07" y="370781"/>
            <a:ext cx="5710178" cy="5710178"/>
          </a:xfrm>
          <a:prstGeom prst="rect">
            <a:avLst/>
          </a:prstGeom>
        </p:spPr>
      </p:pic>
      <p:sp>
        <p:nvSpPr>
          <p:cNvPr id="12" name="文本占位符 1"/>
          <p:cNvSpPr txBox="1"/>
          <p:nvPr/>
        </p:nvSpPr>
        <p:spPr>
          <a:xfrm>
            <a:off x="1715499" y="2689309"/>
            <a:ext cx="6957653" cy="6278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700"/>
              </a:lnSpc>
              <a:defRPr/>
            </a:pPr>
            <a:r>
              <a:rPr lang="zh-CN" altLang="en-US" sz="5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要多阅读</a:t>
            </a:r>
            <a:endParaRPr kumimoji="0" lang="zh-CN" altLang="en-US" sz="66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>
          <a:xfrm>
            <a:off x="1715499" y="3309808"/>
            <a:ext cx="876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在家里要和爸爸妈妈一起看书学习知识</a:t>
            </a: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占位符 1"/>
          <p:cNvSpPr txBox="1"/>
          <p:nvPr/>
        </p:nvSpPr>
        <p:spPr>
          <a:xfrm>
            <a:off x="1715498" y="3833028"/>
            <a:ext cx="876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不能长时间看电视和玩手机 </a:t>
            </a: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89"/>
                            </p:stCondLst>
                            <p:childTnLst>
                              <p:par>
                                <p:cTn id="18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9"/>
                            </p:stCondLst>
                            <p:childTnLst>
                              <p:par>
                                <p:cTn id="23" presetID="2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1"/>
      <p:bldP spid="1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4900939" y="2139744"/>
            <a:ext cx="7907562" cy="5702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700"/>
              </a:lnSpc>
              <a:defRPr/>
            </a:pPr>
            <a:r>
              <a:rPr lang="zh-CN" altLang="en-US" sz="36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我们要学会唱国歌、升国旗</a:t>
            </a:r>
            <a:endParaRPr kumimoji="0" lang="zh-CN" altLang="en-US" sz="44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4900939" y="2770110"/>
            <a:ext cx="5575842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32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从小我们就要爱祖国</a:t>
            </a:r>
            <a:endParaRPr lang="en-US" altLang="zh-CN" sz="32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因为</a:t>
            </a: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祖国</a:t>
            </a: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是我们坚强的后盾，她帮我们打怪兽，呵护我们快乐成长</a:t>
            </a: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>
          <a:xfrm>
            <a:off x="4903640" y="4180583"/>
            <a:ext cx="8761002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我们从小就要好好学习</a:t>
            </a:r>
            <a:endParaRPr lang="en-US" altLang="zh-CN" sz="2400">
              <a:solidFill>
                <a:schemeClr val="tx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32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将来更好地建设我们的祖国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rgbClr val="F77D1C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0" y="1178917"/>
            <a:ext cx="5096273" cy="5096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30"/>
                            </p:stCondLst>
                            <p:childTnLst>
                              <p:par>
                                <p:cTn id="24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69"/>
                            </p:stCondLst>
                            <p:childTnLst>
                              <p:par>
                                <p:cTn id="29" presetID="2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2617172" y="2197887"/>
            <a:ext cx="695765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3700"/>
              </a:lnSpc>
              <a:defRPr/>
            </a:pPr>
            <a:r>
              <a:rPr lang="zh-CN" altLang="en-US" sz="4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不管在家里还是在学校</a:t>
            </a:r>
            <a:endParaRPr kumimoji="0" lang="zh-CN" altLang="en-US" sz="54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1715497" y="2768494"/>
            <a:ext cx="8761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32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我们要养成节约用水用电的好习惯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>
          <a:xfrm>
            <a:off x="1771645" y="3452716"/>
            <a:ext cx="8761002" cy="12988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不能乱扔垃圾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32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要爱护环境和花草树木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53" y="2879626"/>
            <a:ext cx="6078411" cy="3999454"/>
          </a:xfrm>
          <a:prstGeom prst="rect">
            <a:avLst/>
          </a:prstGeom>
        </p:spPr>
      </p:pic>
      <p:pic>
        <p:nvPicPr>
          <p:cNvPr id="15" name="图片 14" descr="图片包含 玩具, 娃娃, 小, 乐高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7" y="2385797"/>
            <a:ext cx="3358957" cy="3367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70"/>
                            </p:stCondLst>
                            <p:childTnLst>
                              <p:par>
                                <p:cTn id="18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2408945" y="2049854"/>
            <a:ext cx="7734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要认真完成老师布置的作业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图片包含 游戏机, 画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45" y="2109564"/>
            <a:ext cx="606700" cy="541907"/>
          </a:xfrm>
          <a:prstGeom prst="rect">
            <a:avLst/>
          </a:prstGeom>
        </p:spPr>
      </p:pic>
      <p:sp>
        <p:nvSpPr>
          <p:cNvPr id="13" name="文本占位符 1"/>
          <p:cNvSpPr txBox="1"/>
          <p:nvPr/>
        </p:nvSpPr>
        <p:spPr>
          <a:xfrm>
            <a:off x="1592361" y="2728884"/>
            <a:ext cx="8761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36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不懂要多问老师和爸爸妈妈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占位符 1"/>
          <p:cNvSpPr txBox="1"/>
          <p:nvPr/>
        </p:nvSpPr>
        <p:spPr>
          <a:xfrm>
            <a:off x="2161179" y="3407914"/>
            <a:ext cx="8761002" cy="14957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要学会</a:t>
            </a:r>
            <a:endParaRPr lang="en-US" altLang="zh-CN" sz="4800">
              <a:solidFill>
                <a:srgbClr val="F77D1C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3600">
                <a:solidFill>
                  <a:schemeClr val="tx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每天完成一件家务劳动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21" y="2095248"/>
            <a:ext cx="2546287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20"/>
                            </p:stCondLst>
                            <p:childTnLst>
                              <p:par>
                                <p:cTn id="26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40"/>
                            </p:stCondLst>
                            <p:childTnLst>
                              <p:par>
                                <p:cTn id="31" presetID="23" presetClass="entr" presetSubtype="1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79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/>
      <p:bldP spid="1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5181600" y="1517659"/>
            <a:ext cx="5875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要爱护小动物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5181600" y="2151324"/>
            <a:ext cx="4099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我们是大自然的一员</a:t>
            </a:r>
            <a:endParaRPr lang="en-US" altLang="zh-CN" sz="2800">
              <a:solidFill>
                <a:schemeClr val="tx2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Shape 367"/>
          <p:cNvSpPr/>
          <p:nvPr/>
        </p:nvSpPr>
        <p:spPr>
          <a:xfrm>
            <a:off x="5195793" y="2767949"/>
            <a:ext cx="1003039" cy="100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01600">
            <a:solidFill>
              <a:srgbClr val="F77D1C"/>
            </a:solidFill>
            <a:miter lim="400000"/>
          </a:ln>
        </p:spPr>
        <p:txBody>
          <a:bodyPr lIns="25392" tIns="25392" rIns="25392" bIns="25392" anchor="ctr"/>
          <a:lstStyle>
            <a:lvl1pPr algn="ctr">
              <a:lnSpc>
                <a:spcPct val="100000"/>
              </a:lnSpc>
              <a:spcBef>
                <a:spcPct val="0"/>
              </a:spcBef>
              <a:defRPr cap="all" spc="0">
                <a:solidFill>
                  <a:srgbClr val="FFFFFF"/>
                </a:solidFill>
              </a:defRPr>
            </a:lvl1pPr>
          </a:lstStyle>
          <a:p>
            <a:pPr marR="0" indent="0" defTabSz="1245235" fontAlgn="auto">
              <a:lnSpc>
                <a:spcPts val="2410"/>
              </a:lnSpc>
              <a:spcAft>
                <a:spcPct val="0"/>
              </a:spcAft>
              <a:buClrTx/>
              <a:buSzTx/>
              <a:buFontTx/>
              <a:buNone/>
              <a:defRPr sz="1800" cap="none" spc="0"/>
            </a:pPr>
            <a:r>
              <a:rPr lang="zh-CN" altLang="en-US" sz="2400" cap="none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小鸟</a:t>
            </a:r>
            <a:endParaRPr lang="zh-CN" altLang="en-US" sz="2400" cap="none">
              <a:solidFill>
                <a:srgbClr val="F77D1C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占位符 1"/>
          <p:cNvSpPr txBox="1"/>
          <p:nvPr/>
        </p:nvSpPr>
        <p:spPr>
          <a:xfrm>
            <a:off x="5185536" y="3879443"/>
            <a:ext cx="6469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36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也是大自然的一部分</a:t>
            </a:r>
            <a:endParaRPr lang="en-US" altLang="zh-CN" sz="36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Shape 367"/>
          <p:cNvSpPr/>
          <p:nvPr/>
        </p:nvSpPr>
        <p:spPr>
          <a:xfrm>
            <a:off x="6712173" y="2767949"/>
            <a:ext cx="1003039" cy="100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01600">
            <a:solidFill>
              <a:schemeClr val="tx2">
                <a:lumMod val="75000"/>
              </a:schemeClr>
            </a:solidFill>
            <a:miter lim="400000"/>
          </a:ln>
        </p:spPr>
        <p:txBody>
          <a:bodyPr lIns="25392" tIns="25392" rIns="25392" bIns="25392" anchor="ctr"/>
          <a:lstStyle>
            <a:lvl1pPr algn="ctr">
              <a:lnSpc>
                <a:spcPct val="100000"/>
              </a:lnSpc>
              <a:spcBef>
                <a:spcPct val="0"/>
              </a:spcBef>
              <a:defRPr cap="all" spc="0">
                <a:solidFill>
                  <a:srgbClr val="FFFFFF"/>
                </a:solidFill>
              </a:defRPr>
            </a:lvl1pPr>
          </a:lstStyle>
          <a:p>
            <a:pPr marR="0" indent="0" defTabSz="1245235" fontAlgn="auto">
              <a:lnSpc>
                <a:spcPts val="2410"/>
              </a:lnSpc>
              <a:spcAft>
                <a:spcPct val="0"/>
              </a:spcAft>
              <a:buClrTx/>
              <a:buSzTx/>
              <a:buFontTx/>
              <a:buNone/>
              <a:defRPr sz="1800" cap="none" spc="0"/>
            </a:pPr>
            <a:r>
              <a:rPr lang="zh-CN" altLang="en-US" sz="2400" cap="none">
                <a:solidFill>
                  <a:schemeClr val="accent3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小兔</a:t>
            </a:r>
            <a:endParaRPr lang="zh-CN" altLang="en-US" sz="2400" cap="none">
              <a:solidFill>
                <a:schemeClr val="accent3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Shape 367"/>
          <p:cNvSpPr/>
          <p:nvPr/>
        </p:nvSpPr>
        <p:spPr>
          <a:xfrm>
            <a:off x="8133600" y="2767949"/>
            <a:ext cx="1003039" cy="100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01600">
            <a:solidFill>
              <a:srgbClr val="0070C0"/>
            </a:solidFill>
            <a:miter lim="400000"/>
          </a:ln>
        </p:spPr>
        <p:txBody>
          <a:bodyPr lIns="25392" tIns="25392" rIns="25392" bIns="25392" anchor="ctr"/>
          <a:lstStyle>
            <a:lvl1pPr algn="ctr">
              <a:lnSpc>
                <a:spcPct val="100000"/>
              </a:lnSpc>
              <a:spcBef>
                <a:spcPct val="0"/>
              </a:spcBef>
              <a:defRPr cap="all" spc="0">
                <a:solidFill>
                  <a:srgbClr val="FFFFFF"/>
                </a:solidFill>
              </a:defRPr>
            </a:lvl1pPr>
          </a:lstStyle>
          <a:p>
            <a:pPr marR="0" indent="0" defTabSz="1245235" fontAlgn="auto">
              <a:lnSpc>
                <a:spcPts val="2410"/>
              </a:lnSpc>
              <a:spcAft>
                <a:spcPct val="0"/>
              </a:spcAft>
              <a:buClrTx/>
              <a:buSzTx/>
              <a:buFontTx/>
              <a:buNone/>
              <a:defRPr sz="1800" cap="none" spc="0"/>
            </a:pPr>
            <a:r>
              <a:rPr lang="zh-CN" altLang="en-US" sz="2400">
                <a:solidFill>
                  <a:schemeClr val="tx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小熊</a:t>
            </a:r>
            <a:endParaRPr lang="zh-CN" altLang="en-US" sz="2400" cap="none">
              <a:solidFill>
                <a:schemeClr val="accent2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Shape 367"/>
          <p:cNvSpPr/>
          <p:nvPr/>
        </p:nvSpPr>
        <p:spPr>
          <a:xfrm>
            <a:off x="9555027" y="2767949"/>
            <a:ext cx="1003039" cy="100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016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25392" tIns="25392" rIns="25392" bIns="25392" anchor="ctr"/>
          <a:lstStyle>
            <a:lvl1pPr algn="ctr">
              <a:lnSpc>
                <a:spcPct val="100000"/>
              </a:lnSpc>
              <a:spcBef>
                <a:spcPct val="0"/>
              </a:spcBef>
              <a:defRPr cap="all" spc="0">
                <a:solidFill>
                  <a:srgbClr val="FFFFFF"/>
                </a:solidFill>
              </a:defRPr>
            </a:lvl1pPr>
          </a:lstStyle>
          <a:p>
            <a:pPr marR="0" indent="0" defTabSz="1245235" fontAlgn="auto">
              <a:lnSpc>
                <a:spcPts val="2410"/>
              </a:lnSpc>
              <a:spcAft>
                <a:spcPct val="0"/>
              </a:spcAft>
              <a:buClrTx/>
              <a:buSzTx/>
              <a:buFontTx/>
              <a:buNone/>
              <a:defRPr sz="1800" cap="none" spc="0"/>
            </a:pPr>
            <a:r>
              <a:rPr lang="zh-CN" altLang="en-US" sz="2400">
                <a:solidFill>
                  <a:schemeClr val="accent1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小狗</a:t>
            </a:r>
            <a:endParaRPr lang="zh-CN" altLang="en-US" sz="2400" cap="none">
              <a:solidFill>
                <a:schemeClr val="accent1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文本占位符 1"/>
          <p:cNvSpPr txBox="1"/>
          <p:nvPr/>
        </p:nvSpPr>
        <p:spPr>
          <a:xfrm>
            <a:off x="5195793" y="4519870"/>
            <a:ext cx="8761002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只要不去伤害它们</a:t>
            </a:r>
            <a:endParaRPr lang="en-US" altLang="zh-CN" sz="2400">
              <a:solidFill>
                <a:schemeClr val="bg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我们的大自然就不会被破坏</a:t>
            </a: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182925" y="1855743"/>
            <a:ext cx="2621702" cy="3349409"/>
            <a:chOff x="1049074" y="1905000"/>
            <a:chExt cx="3065725" cy="3916680"/>
          </a:xfrm>
          <a:effectLst>
            <a:outerShdw blurRad="76200" dir="13500000" sy="23000" kx="1200000" algn="br" rotWithShape="0">
              <a:prstClr val="black">
                <a:alpha val="11000"/>
              </a:prstClr>
            </a:outerShdw>
          </a:effectLst>
        </p:grpSpPr>
        <p:sp>
          <p:nvSpPr>
            <p:cNvPr id="20" name="矩形 19"/>
            <p:cNvSpPr/>
            <p:nvPr/>
          </p:nvSpPr>
          <p:spPr>
            <a:xfrm>
              <a:off x="1049074" y="1905000"/>
              <a:ext cx="3065725" cy="3916680"/>
            </a:xfrm>
            <a:prstGeom prst="rect">
              <a:avLst/>
            </a:pr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  <a:effectLst>
              <a:outerShdw blurRad="673100" dist="1219200" dir="15420000" sx="85000" sy="85000" algn="ctr" rotWithShape="0">
                <a:srgbClr val="000000">
                  <a:alpha val="2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048" y="2202119"/>
              <a:ext cx="2332711" cy="32993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3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60"/>
                            </p:stCondLst>
                            <p:childTnLst>
                              <p:par>
                                <p:cTn id="30" presetID="49" presetClass="entr" presetSubtype="0" decel="100000" fill="hold" grpId="2" nodeType="after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60"/>
                            </p:stCondLst>
                            <p:childTnLst>
                              <p:par>
                                <p:cTn id="37" presetID="49" presetClass="entr" presetSubtype="0" decel="100000" fill="hold" grpId="4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60"/>
                            </p:stCondLst>
                            <p:childTnLst>
                              <p:par>
                                <p:cTn id="44" presetID="49" presetClass="entr" presetSubtype="0" decel="100000" fill="hold" grpId="5" nodeType="after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60"/>
                            </p:stCondLst>
                            <p:childTnLst>
                              <p:par>
                                <p:cTn id="51" presetID="49" presetClass="entr" presetSubtype="0" decel="100000" fill="hold" grpId="6" nodeType="after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3" presetClass="entr" presetSubtype="36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860"/>
                            </p:stCondLst>
                            <p:childTnLst>
                              <p:par>
                                <p:cTn id="64" presetID="23" presetClass="entr" presetSubtype="16" fill="hold" grpId="7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  <p:bldP spid="14" grpId="3"/>
      <p:bldP spid="15" grpId="4"/>
      <p:bldP spid="16" grpId="5"/>
      <p:bldP spid="17" grpId="6"/>
      <p:bldP spid="18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rot="375769">
            <a:off x="6083000" y="1863598"/>
            <a:ext cx="5597418" cy="3726924"/>
            <a:chOff x="6136948" y="1405100"/>
            <a:chExt cx="3733800" cy="4114800"/>
          </a:xfrm>
        </p:grpSpPr>
        <p:sp>
          <p:nvSpPr>
            <p:cNvPr id="6" name="矩形 5"/>
            <p:cNvSpPr/>
            <p:nvPr/>
          </p:nvSpPr>
          <p:spPr>
            <a:xfrm>
              <a:off x="6136948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250602" y="1670940"/>
              <a:ext cx="3506493" cy="35831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" name="文本占位符 1"/>
          <p:cNvSpPr txBox="1"/>
          <p:nvPr/>
        </p:nvSpPr>
        <p:spPr>
          <a:xfrm rot="433399">
            <a:off x="6489372" y="2863405"/>
            <a:ext cx="7941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000">
                <a:solidFill>
                  <a:schemeClr val="tx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大家觉得今年的春节有什么不一样吗？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占位符 1"/>
          <p:cNvSpPr txBox="1"/>
          <p:nvPr/>
        </p:nvSpPr>
        <p:spPr>
          <a:xfrm rot="433399">
            <a:off x="6396580" y="3291413"/>
            <a:ext cx="7941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是不是觉得街上的人少了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2232246" y="4837627"/>
            <a:ext cx="5257800" cy="9005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4400" b="0" spc="-15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glow rad="152400">
                    <a:schemeClr val="bg1">
                      <a:alpha val="70000"/>
                    </a:schemeClr>
                  </a:glo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不允许出去玩</a:t>
            </a:r>
            <a:endParaRPr lang="zh-CN" altLang="en-US" sz="4400" b="0" spc="-15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glow rad="152400">
                  <a:schemeClr val="bg1">
                    <a:alpha val="70000"/>
                  </a:schemeClr>
                </a:glo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83444" y="4837627"/>
            <a:ext cx="779230" cy="777875"/>
            <a:chOff x="3322638" y="4821859"/>
            <a:chExt cx="1827213" cy="1824037"/>
          </a:xfrm>
        </p:grpSpPr>
        <p:sp>
          <p:nvSpPr>
            <p:cNvPr id="12" name="Freeform 5"/>
            <p:cNvSpPr/>
            <p:nvPr/>
          </p:nvSpPr>
          <p:spPr bwMode="auto">
            <a:xfrm>
              <a:off x="3556001" y="5120309"/>
              <a:ext cx="1309688" cy="1274762"/>
            </a:xfrm>
            <a:custGeom>
              <a:avLst/>
              <a:gdLst>
                <a:gd name="T0" fmla="*/ 89 w 825"/>
                <a:gd name="T1" fmla="*/ 0 h 803"/>
                <a:gd name="T2" fmla="*/ 825 w 825"/>
                <a:gd name="T3" fmla="*/ 734 h 803"/>
                <a:gd name="T4" fmla="*/ 721 w 825"/>
                <a:gd name="T5" fmla="*/ 803 h 803"/>
                <a:gd name="T6" fmla="*/ 0 w 825"/>
                <a:gd name="T7" fmla="*/ 83 h 803"/>
                <a:gd name="T8" fmla="*/ 89 w 825"/>
                <a:gd name="T9" fmla="*/ 0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803">
                  <a:moveTo>
                    <a:pt x="89" y="0"/>
                  </a:moveTo>
                  <a:lnTo>
                    <a:pt x="825" y="734"/>
                  </a:lnTo>
                  <a:lnTo>
                    <a:pt x="721" y="803"/>
                  </a:lnTo>
                  <a:lnTo>
                    <a:pt x="0" y="8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5E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536951" y="5096497"/>
              <a:ext cx="1277938" cy="1258887"/>
            </a:xfrm>
            <a:custGeom>
              <a:avLst/>
              <a:gdLst>
                <a:gd name="T0" fmla="*/ 0 w 805"/>
                <a:gd name="T1" fmla="*/ 64 h 793"/>
                <a:gd name="T2" fmla="*/ 63 w 805"/>
                <a:gd name="T3" fmla="*/ 0 h 793"/>
                <a:gd name="T4" fmla="*/ 805 w 805"/>
                <a:gd name="T5" fmla="*/ 741 h 793"/>
                <a:gd name="T6" fmla="*/ 732 w 805"/>
                <a:gd name="T7" fmla="*/ 793 h 793"/>
                <a:gd name="T8" fmla="*/ 0 w 805"/>
                <a:gd name="T9" fmla="*/ 64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793">
                  <a:moveTo>
                    <a:pt x="0" y="64"/>
                  </a:moveTo>
                  <a:lnTo>
                    <a:pt x="63" y="0"/>
                  </a:lnTo>
                  <a:lnTo>
                    <a:pt x="805" y="741"/>
                  </a:lnTo>
                  <a:lnTo>
                    <a:pt x="732" y="79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41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3322638" y="4821859"/>
              <a:ext cx="1827213" cy="1824037"/>
            </a:xfrm>
            <a:custGeom>
              <a:avLst/>
              <a:gdLst>
                <a:gd name="T0" fmla="*/ 1189 w 2378"/>
                <a:gd name="T1" fmla="*/ 0 h 2381"/>
                <a:gd name="T2" fmla="*/ 2378 w 2378"/>
                <a:gd name="T3" fmla="*/ 1191 h 2381"/>
                <a:gd name="T4" fmla="*/ 1189 w 2378"/>
                <a:gd name="T5" fmla="*/ 2381 h 2381"/>
                <a:gd name="T6" fmla="*/ 0 w 2378"/>
                <a:gd name="T7" fmla="*/ 1191 h 2381"/>
                <a:gd name="T8" fmla="*/ 1189 w 2378"/>
                <a:gd name="T9" fmla="*/ 0 h 2381"/>
                <a:gd name="T10" fmla="*/ 1189 w 2378"/>
                <a:gd name="T11" fmla="*/ 199 h 2381"/>
                <a:gd name="T12" fmla="*/ 2180 w 2378"/>
                <a:gd name="T13" fmla="*/ 1191 h 2381"/>
                <a:gd name="T14" fmla="*/ 1189 w 2378"/>
                <a:gd name="T15" fmla="*/ 2183 h 2381"/>
                <a:gd name="T16" fmla="*/ 198 w 2378"/>
                <a:gd name="T17" fmla="*/ 1191 h 2381"/>
                <a:gd name="T18" fmla="*/ 1189 w 2378"/>
                <a:gd name="T19" fmla="*/ 199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8" h="2381">
                  <a:moveTo>
                    <a:pt x="1189" y="0"/>
                  </a:moveTo>
                  <a:cubicBezTo>
                    <a:pt x="1844" y="0"/>
                    <a:pt x="2378" y="535"/>
                    <a:pt x="2378" y="1191"/>
                  </a:cubicBezTo>
                  <a:cubicBezTo>
                    <a:pt x="2378" y="1846"/>
                    <a:pt x="1844" y="2381"/>
                    <a:pt x="1189" y="2381"/>
                  </a:cubicBezTo>
                  <a:cubicBezTo>
                    <a:pt x="534" y="2381"/>
                    <a:pt x="0" y="1846"/>
                    <a:pt x="0" y="1191"/>
                  </a:cubicBezTo>
                  <a:cubicBezTo>
                    <a:pt x="0" y="535"/>
                    <a:pt x="534" y="0"/>
                    <a:pt x="1189" y="0"/>
                  </a:cubicBezTo>
                  <a:moveTo>
                    <a:pt x="1189" y="199"/>
                  </a:moveTo>
                  <a:cubicBezTo>
                    <a:pt x="1735" y="199"/>
                    <a:pt x="2180" y="644"/>
                    <a:pt x="2180" y="1191"/>
                  </a:cubicBezTo>
                  <a:cubicBezTo>
                    <a:pt x="2180" y="1737"/>
                    <a:pt x="1735" y="2183"/>
                    <a:pt x="1189" y="2183"/>
                  </a:cubicBezTo>
                  <a:cubicBezTo>
                    <a:pt x="643" y="2183"/>
                    <a:pt x="198" y="1737"/>
                    <a:pt x="198" y="1191"/>
                  </a:cubicBezTo>
                  <a:cubicBezTo>
                    <a:pt x="198" y="644"/>
                    <a:pt x="643" y="199"/>
                    <a:pt x="1189" y="199"/>
                  </a:cubicBezTo>
                </a:path>
              </a:pathLst>
            </a:custGeom>
            <a:solidFill>
              <a:srgbClr val="D41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5" name="文本占位符 1"/>
          <p:cNvSpPr txBox="1"/>
          <p:nvPr/>
        </p:nvSpPr>
        <p:spPr>
          <a:xfrm rot="433399">
            <a:off x="6311528" y="3888445"/>
            <a:ext cx="7941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很多游乐场也没有开了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文本占位符 1"/>
          <p:cNvSpPr txBox="1"/>
          <p:nvPr/>
        </p:nvSpPr>
        <p:spPr>
          <a:xfrm rot="433399">
            <a:off x="6226476" y="4445298"/>
            <a:ext cx="7941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爸爸妈妈也没有带你们出去玩了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6" y="1728256"/>
            <a:ext cx="5166360" cy="2806625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2"/>
                            </p:stCondLst>
                            <p:childTnLst>
                              <p:par>
                                <p:cTn id="35" presetID="2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104"/>
                            </p:stCondLst>
                            <p:childTnLst>
                              <p:par>
                                <p:cTn id="52" presetID="26" presetClass="entr" presetSubtype="0" fill="hold" grpId="3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6"/>
                            </p:stCondLst>
                            <p:childTnLst>
                              <p:par>
                                <p:cTn id="69" presetID="26" presetClass="entr" presetSubtype="0" fill="hold" grpId="4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308"/>
                            </p:stCondLst>
                            <p:childTnLst>
                              <p:par>
                                <p:cTn id="86" presetID="23" presetClass="entr" presetSubtype="32" fill="hold" nodeType="after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808"/>
                            </p:stCondLst>
                            <p:childTnLst>
                              <p:par>
                                <p:cTn id="91" presetID="2" presetClass="entr" presetSubtype="4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10" grpId="2"/>
      <p:bldP spid="15" grpId="3"/>
      <p:bldP spid="16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54" y="2250423"/>
            <a:ext cx="3322335" cy="3322335"/>
          </a:xfrm>
          <a:prstGeom prst="rect">
            <a:avLst/>
          </a:prstGeom>
        </p:spPr>
      </p:pic>
      <p:sp>
        <p:nvSpPr>
          <p:cNvPr id="27" name="文本占位符 1"/>
          <p:cNvSpPr txBox="1"/>
          <p:nvPr/>
        </p:nvSpPr>
        <p:spPr>
          <a:xfrm>
            <a:off x="1736291" y="1647399"/>
            <a:ext cx="5875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000">
                <a:solidFill>
                  <a:srgbClr val="FF505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我们要勤剪指甲，勤洗头</a:t>
            </a:r>
            <a:endParaRPr lang="en-US" altLang="zh-CN" sz="4000">
              <a:solidFill>
                <a:srgbClr val="FF505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8" name="图片 27" descr="图片包含 棒球, 蝙蝠, 游戏机, 播放器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40"/>
          <a:stretch>
            <a:fillRect/>
          </a:stretch>
        </p:blipFill>
        <p:spPr>
          <a:xfrm>
            <a:off x="9314591" y="1313003"/>
            <a:ext cx="1109324" cy="393192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6971811" y="2401782"/>
            <a:ext cx="938728" cy="975947"/>
            <a:chOff x="4198906" y="1303636"/>
            <a:chExt cx="1272980" cy="1323450"/>
          </a:xfrm>
        </p:grpSpPr>
        <p:grpSp>
          <p:nvGrpSpPr>
            <p:cNvPr id="30" name="组合 29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32" name="矩形: 圆角 31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042884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33" name="直接连接符 32"/>
              <p:cNvCxnSpPr>
                <a:stCxn id="32" idx="0"/>
                <a:endCxn id="32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>
                <a:stCxn id="32" idx="1"/>
                <a:endCxn id="32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标题 1"/>
            <p:cNvSpPr txBox="1"/>
            <p:nvPr/>
          </p:nvSpPr>
          <p:spPr>
            <a:xfrm>
              <a:off x="4198906" y="1303636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lang="zh-CN" altLang="en-US" sz="6000" b="0">
                  <a:solidFill>
                    <a:srgbClr val="042884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怪</a:t>
              </a: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42884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168800" y="2370887"/>
            <a:ext cx="877663" cy="1006848"/>
            <a:chOff x="4281714" y="1261735"/>
            <a:chExt cx="1190172" cy="1365351"/>
          </a:xfrm>
        </p:grpSpPr>
        <p:grpSp>
          <p:nvGrpSpPr>
            <p:cNvPr id="36" name="组合 35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38" name="矩形: 圆角 37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rgbClr val="042884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39" name="直接连接符 38"/>
              <p:cNvCxnSpPr>
                <a:stCxn id="38" idx="0"/>
                <a:endCxn id="38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stCxn id="38" idx="1"/>
                <a:endCxn id="38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标题 1"/>
            <p:cNvSpPr txBox="1"/>
            <p:nvPr/>
          </p:nvSpPr>
          <p:spPr>
            <a:xfrm>
              <a:off x="4286005" y="1261735"/>
              <a:ext cx="655346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>
                <a:defRPr/>
              </a:pPr>
              <a:r>
                <a:rPr lang="zh-CN" altLang="en-US" sz="6000" b="0">
                  <a:solidFill>
                    <a:srgbClr val="042884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兽</a:t>
              </a:r>
              <a:endParaRPr lang="zh-CN" altLang="en-US" sz="6000" b="0">
                <a:solidFill>
                  <a:srgbClr val="042884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1" name="文本占位符 1"/>
          <p:cNvSpPr txBox="1"/>
          <p:nvPr/>
        </p:nvSpPr>
        <p:spPr>
          <a:xfrm>
            <a:off x="4019858" y="2470810"/>
            <a:ext cx="6612024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它害怕又干净</a:t>
            </a:r>
            <a:endParaRPr lang="en-US" altLang="zh-CN" sz="2400">
              <a:solidFill>
                <a:schemeClr val="bg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又讲卫生的小朋友</a:t>
            </a: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占位符 1"/>
          <p:cNvSpPr txBox="1"/>
          <p:nvPr/>
        </p:nvSpPr>
        <p:spPr>
          <a:xfrm>
            <a:off x="3427460" y="3498515"/>
            <a:ext cx="4019789" cy="1963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不要吃零食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80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我们要多吃蔬菜水果</a:t>
            </a:r>
            <a:endParaRPr lang="en-US" altLang="zh-CN" sz="2800">
              <a:solidFill>
                <a:srgbClr val="00206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3600">
                <a:solidFill>
                  <a:srgbClr val="15B7B9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保持好身体健康</a:t>
            </a:r>
            <a:endParaRPr lang="en-US" altLang="zh-CN" sz="3600">
              <a:solidFill>
                <a:srgbClr val="15B7B9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09" y="3900428"/>
            <a:ext cx="2748860" cy="12610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99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99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99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99"/>
                            </p:stCondLst>
                            <p:childTnLst>
                              <p:par>
                                <p:cTn id="33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6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60"/>
                            </p:stCondLst>
                            <p:childTnLst>
                              <p:par>
                                <p:cTn id="43" presetID="23" presetClass="entr" presetSubtype="36" fill="hold" grpId="2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6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1"/>
      <p:bldP spid="4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5960166" y="2418873"/>
            <a:ext cx="5405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4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要记住三件事</a:t>
            </a:r>
            <a:endParaRPr lang="en-US" altLang="zh-CN" sz="48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图片包含 游戏机, 画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66" y="2622156"/>
            <a:ext cx="423984" cy="541907"/>
          </a:xfrm>
          <a:prstGeom prst="rect">
            <a:avLst/>
          </a:prstGeom>
        </p:spPr>
      </p:pic>
      <p:sp>
        <p:nvSpPr>
          <p:cNvPr id="13" name="文本占位符 1"/>
          <p:cNvSpPr txBox="1"/>
          <p:nvPr/>
        </p:nvSpPr>
        <p:spPr>
          <a:xfrm>
            <a:off x="5353466" y="3373177"/>
            <a:ext cx="5123928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第一，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不要跟陌生人走；</a:t>
            </a:r>
            <a:endParaRPr lang="en-US" altLang="zh-CN" sz="2400">
              <a:solidFill>
                <a:schemeClr val="bg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第二，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不要吃陌生人给的东西；</a:t>
            </a:r>
            <a:endParaRPr lang="en-US" altLang="zh-CN" sz="2400">
              <a:solidFill>
                <a:schemeClr val="bg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第三，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要听老师话，遵守校园纪律。</a:t>
            </a: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4606" y="1360218"/>
            <a:ext cx="3023000" cy="44391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99"/>
                            </p:stCondLst>
                            <p:childTnLst>
                              <p:par>
                                <p:cTn id="32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2284878" y="1582922"/>
            <a:ext cx="7734534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4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谢谢观看！</a:t>
            </a:r>
            <a:endParaRPr lang="en-US" altLang="zh-CN" sz="3600">
              <a:solidFill>
                <a:schemeClr val="tx2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2922901" y="3003090"/>
            <a:ext cx="64584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4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让我们一起</a:t>
            </a:r>
            <a:endParaRPr kumimoji="0" lang="zh-CN" altLang="en-US" sz="44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2517630" y="3672559"/>
            <a:ext cx="7605229" cy="8460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 algn="ctr">
              <a:defRPr/>
            </a:pPr>
            <a:r>
              <a:rPr lang="zh-CN" altLang="en-US" sz="4800" b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带着希望，</a:t>
            </a:r>
            <a:r>
              <a:rPr lang="zh-CN" altLang="en-US" sz="4800" b="0">
                <a:solidFill>
                  <a:srgbClr val="F77D1C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带着憧憬</a:t>
            </a: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srgbClr val="F77D1C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占位符 1"/>
          <p:cNvSpPr txBox="1"/>
          <p:nvPr/>
        </p:nvSpPr>
        <p:spPr>
          <a:xfrm>
            <a:off x="3215881" y="4518569"/>
            <a:ext cx="64584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440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迎接新的学期，新的起点！ </a:t>
            </a:r>
            <a:endParaRPr kumimoji="0" lang="zh-CN" altLang="en-US" sz="4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031" y="2698109"/>
            <a:ext cx="3344237" cy="35211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12" y="1210869"/>
            <a:ext cx="4231611" cy="3173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9"/>
                            </p:stCondLst>
                            <p:childTnLst>
                              <p:par>
                                <p:cTn id="19" presetID="22" presetClass="entr" presetSubtype="8" fill="hold" grpId="2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9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  <p:bldP spid="14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5824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5222892" y="1648583"/>
            <a:ext cx="5875614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为什么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8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爸爸妈妈不带你出门玩呢？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8401" y="4035090"/>
            <a:ext cx="2452129" cy="2452129"/>
          </a:xfrm>
          <a:prstGeom prst="rect">
            <a:avLst/>
          </a:prstGeom>
        </p:spPr>
      </p:pic>
      <p:sp>
        <p:nvSpPr>
          <p:cNvPr id="13" name="文本占位符 1"/>
          <p:cNvSpPr txBox="1"/>
          <p:nvPr/>
        </p:nvSpPr>
        <p:spPr>
          <a:xfrm>
            <a:off x="5292010" y="2864770"/>
            <a:ext cx="58756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因为，今年的春节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有许多可怕的大怪兽在街上到处咬人</a:t>
            </a:r>
            <a:endParaRPr kumimoji="0" lang="zh-CN" altLang="en-US" sz="20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98632" y="4629704"/>
            <a:ext cx="736948" cy="755845"/>
            <a:chOff x="4281714" y="1406397"/>
            <a:chExt cx="1190172" cy="1220689"/>
          </a:xfrm>
        </p:grpSpPr>
        <p:grpSp>
          <p:nvGrpSpPr>
            <p:cNvPr id="15" name="组合 14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2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18" name="直接连接符 17"/>
              <p:cNvCxnSpPr>
                <a:stCxn id="17" idx="0"/>
                <a:endCxn id="17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>
                <a:stCxn id="17" idx="1"/>
                <a:endCxn id="17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标题 1"/>
            <p:cNvSpPr txBox="1"/>
            <p:nvPr/>
          </p:nvSpPr>
          <p:spPr>
            <a:xfrm>
              <a:off x="4299936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大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523476" y="4626152"/>
            <a:ext cx="682167" cy="701339"/>
            <a:chOff x="4233299" y="1353691"/>
            <a:chExt cx="1238587" cy="1273395"/>
          </a:xfrm>
        </p:grpSpPr>
        <p:grpSp>
          <p:nvGrpSpPr>
            <p:cNvPr id="21" name="组合 20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23" name="矩形: 圆角 22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tx2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24" name="直接连接符 23"/>
              <p:cNvCxnSpPr>
                <a:stCxn id="23" idx="0"/>
                <a:endCxn id="23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23" idx="1"/>
                <a:endCxn id="23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标题 1"/>
            <p:cNvSpPr txBox="1"/>
            <p:nvPr/>
          </p:nvSpPr>
          <p:spPr>
            <a:xfrm>
              <a:off x="4233299" y="1353691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怪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319261" y="4626152"/>
            <a:ext cx="674494" cy="701339"/>
            <a:chOff x="4247230" y="1353691"/>
            <a:chExt cx="1224656" cy="1273395"/>
          </a:xfrm>
        </p:grpSpPr>
        <p:grpSp>
          <p:nvGrpSpPr>
            <p:cNvPr id="27" name="组合 26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29" name="矩形: 圆角 28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tx2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30" name="直接连接符 29"/>
              <p:cNvCxnSpPr>
                <a:stCxn id="29" idx="0"/>
                <a:endCxn id="29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>
                <a:stCxn id="29" idx="1"/>
                <a:endCxn id="29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标题 1"/>
            <p:cNvSpPr txBox="1"/>
            <p:nvPr/>
          </p:nvSpPr>
          <p:spPr>
            <a:xfrm>
              <a:off x="4247230" y="1353691"/>
              <a:ext cx="655347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兽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2" name="文本占位符 1"/>
          <p:cNvSpPr txBox="1"/>
          <p:nvPr/>
        </p:nvSpPr>
        <p:spPr>
          <a:xfrm>
            <a:off x="7163285" y="4090842"/>
            <a:ext cx="5875614" cy="1027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3200">
                <a:solidFill>
                  <a:schemeClr val="accent6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不让你们出门玩</a:t>
            </a:r>
            <a:endParaRPr lang="en-US" altLang="zh-CN" sz="3200">
              <a:solidFill>
                <a:schemeClr val="accent6">
                  <a:lumMod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是因为爸爸妈妈在保护你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3" name="图形 3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6037550" y="4190798"/>
            <a:ext cx="1128852" cy="8408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20889" r="21765" b="13519"/>
          <a:stretch>
            <a:fillRect/>
          </a:stretch>
        </p:blipFill>
        <p:spPr>
          <a:xfrm>
            <a:off x="1753306" y="1438550"/>
            <a:ext cx="3169894" cy="3200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2"/>
                            </p:stCondLst>
                            <p:childTnLst>
                              <p:par>
                                <p:cTn id="29" presetID="5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62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62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2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/>
      <p:bldP spid="3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1991998" y="1612203"/>
            <a:ext cx="5875614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如果你不带口罩，不洗手，不讲卫生</a:t>
            </a:r>
            <a:endParaRPr lang="en-US" altLang="zh-CN" sz="24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32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大怪兽会从你的</a:t>
            </a:r>
            <a:endParaRPr kumimoji="0" lang="zh-CN" altLang="en-US" sz="32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图片包含 游戏机, 轮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0"/>
          <a:stretch>
            <a:fillRect/>
          </a:stretch>
        </p:blipFill>
        <p:spPr>
          <a:xfrm>
            <a:off x="3635585" y="2693846"/>
            <a:ext cx="1298924" cy="11596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779780" y="3853502"/>
            <a:ext cx="1302990" cy="365200"/>
            <a:chOff x="1298895" y="3929063"/>
            <a:chExt cx="2068165" cy="579662"/>
          </a:xfrm>
        </p:grpSpPr>
        <p:sp>
          <p:nvSpPr>
            <p:cNvPr id="14" name="矩形: 圆角 13"/>
            <p:cNvSpPr/>
            <p:nvPr/>
          </p:nvSpPr>
          <p:spPr>
            <a:xfrm>
              <a:off x="1298895" y="3929063"/>
              <a:ext cx="1621985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17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眼睛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9" name="图片 18" descr="图片包含 游戏机, 轮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7" b="-1421"/>
          <a:stretch>
            <a:fillRect/>
          </a:stretch>
        </p:blipFill>
        <p:spPr>
          <a:xfrm>
            <a:off x="2111344" y="2626567"/>
            <a:ext cx="1298924" cy="12377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158044" y="3827812"/>
            <a:ext cx="1302990" cy="365200"/>
            <a:chOff x="1298895" y="3929063"/>
            <a:chExt cx="2068165" cy="579662"/>
          </a:xfrm>
        </p:grpSpPr>
        <p:sp>
          <p:nvSpPr>
            <p:cNvPr id="21" name="矩形: 圆角 20"/>
            <p:cNvSpPr/>
            <p:nvPr/>
          </p:nvSpPr>
          <p:spPr>
            <a:xfrm>
              <a:off x="1298895" y="3929063"/>
              <a:ext cx="1621985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22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24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3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嘴巴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6" name="图片 25" descr="图片包含 游戏机, 轮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2" b="38032"/>
          <a:stretch>
            <a:fillRect/>
          </a:stretch>
        </p:blipFill>
        <p:spPr>
          <a:xfrm>
            <a:off x="5208256" y="2562167"/>
            <a:ext cx="1298924" cy="13837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254956" y="3853502"/>
            <a:ext cx="1302990" cy="365200"/>
            <a:chOff x="1298895" y="3929063"/>
            <a:chExt cx="2068165" cy="579662"/>
          </a:xfrm>
        </p:grpSpPr>
        <p:sp>
          <p:nvSpPr>
            <p:cNvPr id="28" name="矩形: 圆角 27"/>
            <p:cNvSpPr/>
            <p:nvPr/>
          </p:nvSpPr>
          <p:spPr>
            <a:xfrm>
              <a:off x="1298895" y="3929063"/>
              <a:ext cx="1621985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29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31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2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0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鼻子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33" name="直接箭头连接符 32"/>
          <p:cNvCxnSpPr/>
          <p:nvPr/>
        </p:nvCxnSpPr>
        <p:spPr>
          <a:xfrm flipH="1">
            <a:off x="2378757" y="4428027"/>
            <a:ext cx="0" cy="369888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ine 106"/>
          <p:cNvSpPr>
            <a:spLocks noChangeShapeType="1"/>
          </p:cNvSpPr>
          <p:nvPr/>
        </p:nvSpPr>
        <p:spPr bwMode="auto">
          <a:xfrm flipH="1">
            <a:off x="2378757" y="4428027"/>
            <a:ext cx="4137025" cy="0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Line 106"/>
          <p:cNvSpPr>
            <a:spLocks noChangeShapeType="1"/>
          </p:cNvSpPr>
          <p:nvPr/>
        </p:nvSpPr>
        <p:spPr bwMode="auto">
          <a:xfrm flipH="1">
            <a:off x="6515782" y="3158476"/>
            <a:ext cx="0" cy="1277489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6" name="Line 106"/>
          <p:cNvSpPr>
            <a:spLocks noChangeShapeType="1"/>
          </p:cNvSpPr>
          <p:nvPr/>
        </p:nvSpPr>
        <p:spPr bwMode="auto">
          <a:xfrm flipH="1">
            <a:off x="6375832" y="3157035"/>
            <a:ext cx="139949" cy="0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7" name="Line 106"/>
          <p:cNvSpPr>
            <a:spLocks noChangeShapeType="1"/>
          </p:cNvSpPr>
          <p:nvPr/>
        </p:nvSpPr>
        <p:spPr bwMode="auto">
          <a:xfrm flipH="1">
            <a:off x="3421632" y="3158476"/>
            <a:ext cx="0" cy="1277489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Line 106"/>
          <p:cNvSpPr>
            <a:spLocks noChangeShapeType="1"/>
          </p:cNvSpPr>
          <p:nvPr/>
        </p:nvSpPr>
        <p:spPr bwMode="auto">
          <a:xfrm flipH="1">
            <a:off x="3281682" y="3157035"/>
            <a:ext cx="139949" cy="0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Line 106"/>
          <p:cNvSpPr>
            <a:spLocks noChangeShapeType="1"/>
          </p:cNvSpPr>
          <p:nvPr/>
        </p:nvSpPr>
        <p:spPr bwMode="auto">
          <a:xfrm flipH="1">
            <a:off x="4994301" y="3158476"/>
            <a:ext cx="0" cy="1277489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0" name="Line 106"/>
          <p:cNvSpPr>
            <a:spLocks noChangeShapeType="1"/>
          </p:cNvSpPr>
          <p:nvPr/>
        </p:nvSpPr>
        <p:spPr bwMode="auto">
          <a:xfrm flipH="1">
            <a:off x="4854351" y="3157035"/>
            <a:ext cx="139949" cy="0"/>
          </a:xfrm>
          <a:prstGeom prst="line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1" name="文本占位符 1"/>
          <p:cNvSpPr txBox="1"/>
          <p:nvPr/>
        </p:nvSpPr>
        <p:spPr>
          <a:xfrm>
            <a:off x="1632806" y="4866774"/>
            <a:ext cx="8634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l"/>
              <a:defRPr/>
            </a:pP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先占领你的肺，让你不能正常呼吸，而且你的身体会发烧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占位符 1"/>
          <p:cNvSpPr txBox="1"/>
          <p:nvPr/>
        </p:nvSpPr>
        <p:spPr>
          <a:xfrm>
            <a:off x="1632806" y="5188513"/>
            <a:ext cx="8634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l"/>
              <a:defRPr/>
            </a:pP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然后大怪兽会在你身体里面生出很多小怪兽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08" y="1002492"/>
            <a:ext cx="4097700" cy="4812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8" fill="hold" grpId="1" nodeType="afterEffect"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8" fill="hold" grpId="2" nodeType="after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1"/>
      <p:bldP spid="4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441928" y="2049779"/>
            <a:ext cx="3066717" cy="3066717"/>
            <a:chOff x="5463767" y="2848626"/>
            <a:chExt cx="2311055" cy="2311055"/>
          </a:xfrm>
        </p:grpSpPr>
        <p:sp>
          <p:nvSpPr>
            <p:cNvPr id="25" name="椭圆 24"/>
            <p:cNvSpPr/>
            <p:nvPr/>
          </p:nvSpPr>
          <p:spPr>
            <a:xfrm>
              <a:off x="5463767" y="2848626"/>
              <a:ext cx="2311055" cy="231105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602" y="3007699"/>
              <a:ext cx="2129665" cy="2129665"/>
            </a:xfrm>
            <a:custGeom>
              <a:avLst/>
              <a:gdLst>
                <a:gd name="connsiteX0" fmla="*/ 535728 w 2311056"/>
                <a:gd name="connsiteY0" fmla="*/ 0 h 2129665"/>
                <a:gd name="connsiteX1" fmla="*/ 1775328 w 2311056"/>
                <a:gd name="connsiteY1" fmla="*/ 0 h 2129665"/>
                <a:gd name="connsiteX2" fmla="*/ 1801595 w 2311056"/>
                <a:gd name="connsiteY2" fmla="*/ 15957 h 2129665"/>
                <a:gd name="connsiteX3" fmla="*/ 2311056 w 2311056"/>
                <a:gd name="connsiteY3" fmla="*/ 974139 h 2129665"/>
                <a:gd name="connsiteX4" fmla="*/ 1273674 w 2311056"/>
                <a:gd name="connsiteY4" fmla="*/ 2123701 h 2129665"/>
                <a:gd name="connsiteX5" fmla="*/ 1155568 w 2311056"/>
                <a:gd name="connsiteY5" fmla="*/ 2129665 h 2129665"/>
                <a:gd name="connsiteX6" fmla="*/ 1155489 w 2311056"/>
                <a:gd name="connsiteY6" fmla="*/ 2129665 h 2129665"/>
                <a:gd name="connsiteX7" fmla="*/ 1037382 w 2311056"/>
                <a:gd name="connsiteY7" fmla="*/ 2123701 h 2129665"/>
                <a:gd name="connsiteX8" fmla="*/ 0 w 2311056"/>
                <a:gd name="connsiteY8" fmla="*/ 974139 h 2129665"/>
                <a:gd name="connsiteX9" fmla="*/ 509462 w 2311056"/>
                <a:gd name="connsiteY9" fmla="*/ 15957 h 212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1056" h="2129665">
                  <a:moveTo>
                    <a:pt x="535728" y="0"/>
                  </a:moveTo>
                  <a:lnTo>
                    <a:pt x="1775328" y="0"/>
                  </a:lnTo>
                  <a:lnTo>
                    <a:pt x="1801595" y="15957"/>
                  </a:lnTo>
                  <a:cubicBezTo>
                    <a:pt x="2108967" y="223614"/>
                    <a:pt x="2311056" y="575277"/>
                    <a:pt x="2311056" y="974139"/>
                  </a:cubicBezTo>
                  <a:cubicBezTo>
                    <a:pt x="2311056" y="1572433"/>
                    <a:pt x="1856356" y="2064527"/>
                    <a:pt x="1273674" y="2123701"/>
                  </a:cubicBezTo>
                  <a:lnTo>
                    <a:pt x="1155568" y="2129665"/>
                  </a:lnTo>
                  <a:lnTo>
                    <a:pt x="1155489" y="2129665"/>
                  </a:lnTo>
                  <a:lnTo>
                    <a:pt x="1037382" y="2123701"/>
                  </a:lnTo>
                  <a:cubicBezTo>
                    <a:pt x="454701" y="2064527"/>
                    <a:pt x="0" y="1572433"/>
                    <a:pt x="0" y="974139"/>
                  </a:cubicBezTo>
                  <a:cubicBezTo>
                    <a:pt x="0" y="575277"/>
                    <a:pt x="202089" y="223614"/>
                    <a:pt x="509462" y="15957"/>
                  </a:cubicBezTo>
                  <a:close/>
                </a:path>
              </a:pathLst>
            </a:custGeom>
          </p:spPr>
        </p:pic>
      </p:grpSp>
      <p:sp>
        <p:nvSpPr>
          <p:cNvPr id="27" name="文本占位符 1"/>
          <p:cNvSpPr txBox="1"/>
          <p:nvPr/>
        </p:nvSpPr>
        <p:spPr>
          <a:xfrm>
            <a:off x="4685826" y="2124817"/>
            <a:ext cx="53175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然后把你的</a:t>
            </a: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肚子啊，喉咙啊，胃啊，心脏啊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等等身体器官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文本占位符 1"/>
          <p:cNvSpPr txBox="1"/>
          <p:nvPr/>
        </p:nvSpPr>
        <p:spPr>
          <a:xfrm>
            <a:off x="7690188" y="3222573"/>
            <a:ext cx="3306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5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感染生病 </a:t>
            </a:r>
            <a:endParaRPr kumimoji="0" lang="zh-CN" altLang="en-US" sz="54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9" name="文本占位符 1"/>
          <p:cNvSpPr txBox="1"/>
          <p:nvPr/>
        </p:nvSpPr>
        <p:spPr>
          <a:xfrm>
            <a:off x="4685825" y="3709865"/>
            <a:ext cx="3543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你不仅会住进医院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rgbClr val="F77D1C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4564423" y="4312522"/>
            <a:ext cx="5763457" cy="57966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5163768" y="4336500"/>
            <a:ext cx="466517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280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而且还会传染给其他小朋友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rcRect b="64897"/>
          <a:stretch>
            <a:fillRect/>
          </a:stretch>
        </p:blipFill>
        <p:spPr>
          <a:xfrm>
            <a:off x="4897051" y="3276255"/>
            <a:ext cx="1231090" cy="52924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rcRect b="64897"/>
          <a:stretch>
            <a:fillRect/>
          </a:stretch>
        </p:blipFill>
        <p:spPr>
          <a:xfrm>
            <a:off x="5513799" y="3156888"/>
            <a:ext cx="991509" cy="4262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rcRect b="64897"/>
          <a:stretch>
            <a:fillRect/>
          </a:stretch>
        </p:blipFill>
        <p:spPr>
          <a:xfrm>
            <a:off x="6128141" y="3339995"/>
            <a:ext cx="991509" cy="42625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flipH="1">
            <a:off x="6587025" y="3286952"/>
            <a:ext cx="953412" cy="339169"/>
            <a:chOff x="3095995" y="3308621"/>
            <a:chExt cx="414120" cy="147320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3095995" y="3379601"/>
              <a:ext cx="414120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190240" y="3308621"/>
              <a:ext cx="319875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190240" y="3455941"/>
              <a:ext cx="319875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1" nodeType="after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2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4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1"/>
      <p:bldP spid="29" grpId="2"/>
      <p:bldP spid="30" grpId="3"/>
      <p:bldP spid="31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88014" y="1619186"/>
            <a:ext cx="736948" cy="755845"/>
            <a:chOff x="4281714" y="1406397"/>
            <a:chExt cx="1190172" cy="1220689"/>
          </a:xfrm>
        </p:grpSpPr>
        <p:grpSp>
          <p:nvGrpSpPr>
            <p:cNvPr id="12" name="组合 11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4" name="矩形: 圆角 13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accent5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15" name="直接连接符 14"/>
              <p:cNvCxnSpPr>
                <a:stCxn id="14" idx="0"/>
                <a:endCxn id="14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>
                <a:stCxn id="14" idx="1"/>
                <a:endCxn id="14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标题 1"/>
            <p:cNvSpPr txBox="1"/>
            <p:nvPr/>
          </p:nvSpPr>
          <p:spPr>
            <a:xfrm>
              <a:off x="4299936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新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539524" y="1619186"/>
            <a:ext cx="736948" cy="755845"/>
            <a:chOff x="4281714" y="1406397"/>
            <a:chExt cx="1190172" cy="1220689"/>
          </a:xfrm>
        </p:grpSpPr>
        <p:grpSp>
          <p:nvGrpSpPr>
            <p:cNvPr id="18" name="组合 17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accent5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21" name="直接连接符 20"/>
              <p:cNvCxnSpPr>
                <a:stCxn id="20" idx="0"/>
                <a:endCxn id="20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>
                <a:stCxn id="20" idx="1"/>
                <a:endCxn id="20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标题 1"/>
            <p:cNvSpPr txBox="1"/>
            <p:nvPr/>
          </p:nvSpPr>
          <p:spPr>
            <a:xfrm>
              <a:off x="4286005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型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00207" y="1619186"/>
            <a:ext cx="736948" cy="755845"/>
            <a:chOff x="4281714" y="1406397"/>
            <a:chExt cx="1190172" cy="1220689"/>
          </a:xfrm>
        </p:grpSpPr>
        <p:grpSp>
          <p:nvGrpSpPr>
            <p:cNvPr id="24" name="组合 23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26" name="矩形: 圆角 25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accent5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27" name="直接连接符 26"/>
              <p:cNvCxnSpPr>
                <a:stCxn id="26" idx="0"/>
                <a:endCxn id="26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>
                <a:stCxn id="26" idx="1"/>
                <a:endCxn id="26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标题 1"/>
            <p:cNvSpPr txBox="1"/>
            <p:nvPr/>
          </p:nvSpPr>
          <p:spPr>
            <a:xfrm>
              <a:off x="4299936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冠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80745" y="1619186"/>
            <a:ext cx="736948" cy="755845"/>
            <a:chOff x="4281714" y="1406397"/>
            <a:chExt cx="1190172" cy="1220689"/>
          </a:xfrm>
        </p:grpSpPr>
        <p:grpSp>
          <p:nvGrpSpPr>
            <p:cNvPr id="30" name="组合 29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32" name="矩形: 圆角 31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accent5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33" name="直接连接符 32"/>
              <p:cNvCxnSpPr>
                <a:stCxn id="32" idx="0"/>
                <a:endCxn id="32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>
                <a:stCxn id="32" idx="1"/>
                <a:endCxn id="32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标题 1"/>
            <p:cNvSpPr txBox="1"/>
            <p:nvPr/>
          </p:nvSpPr>
          <p:spPr>
            <a:xfrm>
              <a:off x="4286005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lang="zh-CN" altLang="en-US" sz="4400" b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状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130207" y="1619186"/>
            <a:ext cx="736948" cy="755845"/>
            <a:chOff x="4281714" y="1406397"/>
            <a:chExt cx="1190172" cy="1220689"/>
          </a:xfrm>
        </p:grpSpPr>
        <p:grpSp>
          <p:nvGrpSpPr>
            <p:cNvPr id="36" name="组合 35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38" name="矩形: 圆角 37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accent5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39" name="直接连接符 38"/>
              <p:cNvCxnSpPr>
                <a:stCxn id="38" idx="0"/>
                <a:endCxn id="38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stCxn id="38" idx="1"/>
                <a:endCxn id="38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标题 1"/>
            <p:cNvSpPr txBox="1"/>
            <p:nvPr/>
          </p:nvSpPr>
          <p:spPr>
            <a:xfrm>
              <a:off x="4286005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病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86552" y="1619186"/>
            <a:ext cx="736948" cy="755845"/>
            <a:chOff x="4281714" y="1406397"/>
            <a:chExt cx="1190172" cy="1220689"/>
          </a:xfrm>
        </p:grpSpPr>
        <p:grpSp>
          <p:nvGrpSpPr>
            <p:cNvPr id="42" name="组合 41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44" name="矩形: 圆角 43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accent5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cxnSp>
            <p:nvCxnSpPr>
              <p:cNvPr id="45" name="直接连接符 44"/>
              <p:cNvCxnSpPr>
                <a:stCxn id="44" idx="0"/>
                <a:endCxn id="44" idx="2"/>
              </p:cNvCxnSpPr>
              <p:nvPr/>
            </p:nvCxnSpPr>
            <p:spPr>
              <a:xfrm flipH="1"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>
                <a:stCxn id="44" idx="1"/>
                <a:endCxn id="44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标题 1"/>
            <p:cNvSpPr txBox="1"/>
            <p:nvPr/>
          </p:nvSpPr>
          <p:spPr>
            <a:xfrm>
              <a:off x="4286005" y="1406397"/>
              <a:ext cx="655346" cy="5238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毒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7" name="文本占位符 1"/>
          <p:cNvSpPr txBox="1"/>
          <p:nvPr/>
        </p:nvSpPr>
        <p:spPr>
          <a:xfrm>
            <a:off x="1640165" y="2654057"/>
            <a:ext cx="5875614" cy="9223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900"/>
              </a:lnSpc>
              <a:defRPr/>
            </a:pPr>
            <a:r>
              <a:rPr lang="zh-CN" altLang="en-US" sz="4000">
                <a:solidFill>
                  <a:schemeClr val="accent3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这种怪兽</a:t>
            </a:r>
            <a:endParaRPr lang="en-US" altLang="zh-CN" sz="4000">
              <a:solidFill>
                <a:schemeClr val="accent3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lnSpc>
                <a:spcPts val="2900"/>
              </a:lnSpc>
              <a:defRPr/>
            </a:pPr>
            <a:r>
              <a:rPr lang="zh-CN" altLang="en-US" sz="28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这是一种新发现的病毒，十分可怕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8" name="文本占位符 1"/>
          <p:cNvSpPr txBox="1"/>
          <p:nvPr/>
        </p:nvSpPr>
        <p:spPr>
          <a:xfrm>
            <a:off x="1607601" y="3526643"/>
            <a:ext cx="5875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我们人类的身体从来没有遇到过 </a:t>
            </a:r>
            <a:endParaRPr lang="en-US" altLang="zh-CN" sz="2800">
              <a:solidFill>
                <a:schemeClr val="accent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83" y="4080776"/>
            <a:ext cx="1491982" cy="1491982"/>
          </a:xfrm>
          <a:prstGeom prst="rect">
            <a:avLst/>
          </a:prstGeom>
        </p:spPr>
      </p:pic>
      <p:sp>
        <p:nvSpPr>
          <p:cNvPr id="54" name="文本占位符 1"/>
          <p:cNvSpPr txBox="1"/>
          <p:nvPr/>
        </p:nvSpPr>
        <p:spPr>
          <a:xfrm>
            <a:off x="3341248" y="4150661"/>
            <a:ext cx="587561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而且我们的眼睛</a:t>
            </a:r>
            <a:endParaRPr lang="en-US" altLang="zh-CN" sz="2800">
              <a:solidFill>
                <a:schemeClr val="accent2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defRPr/>
            </a:pPr>
            <a:r>
              <a:rPr lang="zh-CN" altLang="en-US" sz="40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根本看不到这种病毒怪兽</a:t>
            </a:r>
            <a:endParaRPr lang="en-US" altLang="zh-CN" sz="4000">
              <a:solidFill>
                <a:srgbClr val="F77D1C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68" y="1638082"/>
            <a:ext cx="3376337" cy="3376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5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3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02"/>
                            </p:stCondLst>
                            <p:childTnLst>
                              <p:par>
                                <p:cTn id="60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82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22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1"/>
      <p:bldP spid="5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882" y="1495855"/>
            <a:ext cx="1421314" cy="1421314"/>
          </a:xfrm>
          <a:prstGeom prst="rect">
            <a:avLst/>
          </a:prstGeom>
        </p:spPr>
      </p:pic>
      <p:sp>
        <p:nvSpPr>
          <p:cNvPr id="12" name="文本占位符 1"/>
          <p:cNvSpPr txBox="1"/>
          <p:nvPr/>
        </p:nvSpPr>
        <p:spPr>
          <a:xfrm>
            <a:off x="5664196" y="1808654"/>
            <a:ext cx="5334413" cy="1294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900"/>
              </a:lnSpc>
              <a:defRPr/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但是在显微镜下</a:t>
            </a:r>
            <a:endParaRPr lang="en-US" altLang="zh-CN" sz="4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>
              <a:lnSpc>
                <a:spcPts val="2900"/>
              </a:lnSpc>
              <a:defRPr/>
            </a:pPr>
            <a:r>
              <a:rPr lang="zh-CN" altLang="en-US" sz="28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科学家发现这个病毒怪兽的形状好像</a:t>
            </a:r>
            <a:r>
              <a:rPr lang="zh-CN" altLang="en-US" sz="2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皇冠</a:t>
            </a:r>
            <a:r>
              <a:rPr lang="zh-CN" altLang="en-US" sz="28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一样。 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4338276" y="3247178"/>
          <a:ext cx="3377208" cy="120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4" imgW="30010100" imgH="10731500" progId="CorelDraw.Graphic.17">
                  <p:embed/>
                </p:oleObj>
              </mc:Choice>
              <mc:Fallback>
                <p:oleObj name="CorelDRAW" r:id="rId4" imgW="30010100" imgH="10731500" progId="CorelDraw.Graphic.1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8276" y="3247178"/>
                        <a:ext cx="3377208" cy="120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接连接符 13"/>
          <p:cNvCxnSpPr/>
          <p:nvPr/>
        </p:nvCxnSpPr>
        <p:spPr>
          <a:xfrm rot="18900000" flipH="1" flipV="1">
            <a:off x="6256104" y="4527426"/>
            <a:ext cx="0" cy="481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415726" y="4940893"/>
            <a:ext cx="6970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7113038" y="4630905"/>
            <a:ext cx="3758354" cy="722152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>
              <a:buClr>
                <a:srgbClr val="C00000"/>
              </a:buClr>
            </a:pP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这种皇冠形状的病毒怪兽一直都是寄生在野生动物身上的 </a:t>
            </a:r>
            <a:endParaRPr lang="zh-CN" altLang="en-US" sz="20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文本占位符 1"/>
          <p:cNvSpPr txBox="1"/>
          <p:nvPr/>
        </p:nvSpPr>
        <p:spPr>
          <a:xfrm>
            <a:off x="1784582" y="4993000"/>
            <a:ext cx="4748953" cy="4644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900"/>
              </a:lnSpc>
              <a:defRPr/>
            </a:pPr>
            <a:r>
              <a:rPr lang="zh-CN" altLang="en-US" sz="2800">
                <a:solidFill>
                  <a:srgbClr val="F77D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所以我们不能伤害野生动物</a:t>
            </a: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rgbClr val="F77D1C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12" y="2474428"/>
            <a:ext cx="1733588" cy="12568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32" y="2289175"/>
            <a:ext cx="2569060" cy="25690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9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9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9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9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59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1"/>
      <p:bldP spid="1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151" y="1634035"/>
            <a:ext cx="777697" cy="761498"/>
          </a:xfrm>
          <a:prstGeom prst="rect">
            <a:avLst/>
          </a:prstGeom>
        </p:spPr>
      </p:pic>
      <p:sp>
        <p:nvSpPr>
          <p:cNvPr id="12" name="文本占位符 1"/>
          <p:cNvSpPr txBox="1"/>
          <p:nvPr/>
        </p:nvSpPr>
        <p:spPr>
          <a:xfrm>
            <a:off x="2773404" y="1725177"/>
            <a:ext cx="5875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3200">
                <a:solidFill>
                  <a:schemeClr val="tx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不过小朋友们 </a:t>
            </a:r>
            <a:endParaRPr lang="en-US" altLang="zh-CN" sz="3200">
              <a:solidFill>
                <a:schemeClr val="tx2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占位符 1"/>
          <p:cNvSpPr txBox="1"/>
          <p:nvPr/>
        </p:nvSpPr>
        <p:spPr>
          <a:xfrm>
            <a:off x="5209761" y="1758156"/>
            <a:ext cx="6612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在外面有很多勇敢的</a:t>
            </a: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 descr="图片包含 游戏机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42" y="2073095"/>
            <a:ext cx="2240653" cy="224065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699958" y="3948548"/>
            <a:ext cx="1415144" cy="365200"/>
            <a:chOff x="1298895" y="3929063"/>
            <a:chExt cx="2246181" cy="579662"/>
          </a:xfrm>
        </p:grpSpPr>
        <p:sp>
          <p:nvSpPr>
            <p:cNvPr id="16" name="矩形: 圆角 15"/>
            <p:cNvSpPr/>
            <p:nvPr/>
          </p:nvSpPr>
          <p:spPr>
            <a:xfrm>
              <a:off x="1298895" y="3929063"/>
              <a:ext cx="2246181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17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19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8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警察叔叔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10389" y="3948548"/>
            <a:ext cx="1415144" cy="365200"/>
            <a:chOff x="1298895" y="3929063"/>
            <a:chExt cx="2246181" cy="579662"/>
          </a:xfrm>
        </p:grpSpPr>
        <p:sp>
          <p:nvSpPr>
            <p:cNvPr id="22" name="矩形: 圆角 21"/>
            <p:cNvSpPr/>
            <p:nvPr/>
          </p:nvSpPr>
          <p:spPr>
            <a:xfrm>
              <a:off x="1298895" y="3929063"/>
              <a:ext cx="2246181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23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25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6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4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医生叔叔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052" y="2476817"/>
            <a:ext cx="1415144" cy="13924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947157" y="3948548"/>
            <a:ext cx="1415144" cy="365200"/>
            <a:chOff x="1298895" y="3929063"/>
            <a:chExt cx="2246181" cy="579662"/>
          </a:xfrm>
        </p:grpSpPr>
        <p:sp>
          <p:nvSpPr>
            <p:cNvPr id="29" name="矩形: 圆角 28"/>
            <p:cNvSpPr/>
            <p:nvPr/>
          </p:nvSpPr>
          <p:spPr>
            <a:xfrm>
              <a:off x="1298895" y="3929063"/>
              <a:ext cx="2246181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30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32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3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1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护士阿姨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42" y="2119340"/>
            <a:ext cx="1397649" cy="2008599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7575315" y="3948548"/>
            <a:ext cx="1415144" cy="365200"/>
            <a:chOff x="1298895" y="3929063"/>
            <a:chExt cx="2246181" cy="579662"/>
          </a:xfrm>
        </p:grpSpPr>
        <p:sp>
          <p:nvSpPr>
            <p:cNvPr id="36" name="矩形: 圆角 35"/>
            <p:cNvSpPr/>
            <p:nvPr/>
          </p:nvSpPr>
          <p:spPr>
            <a:xfrm>
              <a:off x="1298895" y="3929063"/>
              <a:ext cx="2246181" cy="5796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37" name="Group 15"/>
            <p:cNvGrpSpPr/>
            <p:nvPr/>
          </p:nvGrpSpPr>
          <p:grpSpPr>
            <a:xfrm>
              <a:off x="1442766" y="4044733"/>
              <a:ext cx="325065" cy="338134"/>
              <a:chOff x="0" y="0"/>
              <a:chExt cx="763788" cy="763788"/>
            </a:xfrm>
          </p:grpSpPr>
          <p:sp>
            <p:nvSpPr>
              <p:cNvPr id="39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0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8" name="TextBox 20"/>
            <p:cNvSpPr txBox="1"/>
            <p:nvPr/>
          </p:nvSpPr>
          <p:spPr>
            <a:xfrm>
              <a:off x="1745076" y="3934807"/>
              <a:ext cx="1621984" cy="5373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清洁人员</a:t>
              </a:r>
              <a:endPara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315" y="2476817"/>
            <a:ext cx="1375167" cy="1368651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4077343" y="4359977"/>
            <a:ext cx="3538091" cy="494206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lstStyle/>
          <a:p>
            <a:pPr algn="ctr">
              <a:lnSpc>
                <a:spcPts val="3200"/>
              </a:lnSpc>
              <a:buClr>
                <a:srgbClr val="C00000"/>
              </a:buClr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正在努力抓捕这种怪兽</a:t>
            </a:r>
            <a:endParaRPr lang="zh-CN" altLang="en-US" sz="2400">
              <a:solidFill>
                <a:schemeClr val="accent5">
                  <a:lumMod val="7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3479079" y="4607197"/>
            <a:ext cx="6970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516739" y="4607080"/>
            <a:ext cx="6970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占位符 1"/>
          <p:cNvSpPr txBox="1"/>
          <p:nvPr/>
        </p:nvSpPr>
        <p:spPr>
          <a:xfrm>
            <a:off x="3116563" y="4802329"/>
            <a:ext cx="8634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l"/>
              <a:defRPr/>
            </a:pPr>
            <a:r>
              <a:rPr lang="zh-CN" altLang="en-US" sz="1800">
                <a:solidFill>
                  <a:schemeClr val="tx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所以我们都要勤洗手，戴口罩，养成良好的卫生习惯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6" name="文本占位符 1"/>
          <p:cNvSpPr txBox="1"/>
          <p:nvPr/>
        </p:nvSpPr>
        <p:spPr>
          <a:xfrm>
            <a:off x="3116563" y="5140913"/>
            <a:ext cx="8634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l"/>
              <a:defRPr/>
            </a:pPr>
            <a:r>
              <a:rPr lang="zh-CN" altLang="en-US" sz="18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这样，我们就能一起帮助叔叔阿姨们抓怪兽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6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6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6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6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6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3" nodeType="click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4" nodeType="afterEffect"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1"/>
      <p:bldP spid="42" grpId="2"/>
      <p:bldP spid="45" grpId="3"/>
      <p:bldP spid="46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768531" y="803448"/>
            <a:ext cx="11103429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/>
          <p:nvPr/>
        </p:nvSpPr>
        <p:spPr>
          <a:xfrm>
            <a:off x="1607601" y="370781"/>
            <a:ext cx="6260011" cy="587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2000" b="1" kern="1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2020</a:t>
            </a:r>
            <a:r>
              <a:rPr lang="zh-CN" altLang="en-US" sz="2400" b="0" cap="none" spc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年春季</a:t>
            </a:r>
            <a:r>
              <a:rPr lang="en-US" altLang="zh-CN" sz="2400" b="0" cap="none" spc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·</a:t>
            </a:r>
            <a:r>
              <a:rPr lang="zh-CN" altLang="en-US" sz="2400" b="0" cap="none" spc="0">
                <a:ln>
                  <a:noFill/>
                </a:ln>
                <a:solidFill>
                  <a:srgbClr val="F77D1C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新学期开校指南</a:t>
            </a:r>
            <a:endParaRPr lang="zh-CN" altLang="en-US" sz="2400" b="0" cap="none" spc="0">
              <a:ln>
                <a:noFill/>
              </a:ln>
              <a:solidFill>
                <a:srgbClr val="F77D1C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481" y="185913"/>
            <a:ext cx="754599" cy="769999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21080" y="448724"/>
            <a:ext cx="504054" cy="375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93390" y="1205388"/>
            <a:ext cx="9805219" cy="4650120"/>
            <a:chOff x="6136949" y="1405100"/>
            <a:chExt cx="3733800" cy="4114800"/>
          </a:xfrm>
        </p:grpSpPr>
        <p:sp>
          <p:nvSpPr>
            <p:cNvPr id="9" name="矩形 8"/>
            <p:cNvSpPr/>
            <p:nvPr/>
          </p:nvSpPr>
          <p:spPr>
            <a:xfrm>
              <a:off x="6136949" y="1405100"/>
              <a:ext cx="3733800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07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76598" y="1641419"/>
              <a:ext cx="3497263" cy="362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chemeClr val="bg1">
                  <a:lumMod val="6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1" name="文本占位符 1"/>
          <p:cNvSpPr txBox="1"/>
          <p:nvPr/>
        </p:nvSpPr>
        <p:spPr>
          <a:xfrm>
            <a:off x="1560118" y="4246301"/>
            <a:ext cx="90647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大怪兽最喜欢通过手的触摸伤害我们</a:t>
            </a:r>
            <a:endParaRPr lang="en-US" altLang="zh-CN" sz="20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defRPr/>
            </a:pP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小朋友们一定要养成勤洗手习惯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1563620" y="5015742"/>
            <a:ext cx="9064758" cy="4895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595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315" indent="-28575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9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3300"/>
              </a:lnSpc>
              <a:defRPr/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大家一定要认真揉搓双手至少</a:t>
            </a:r>
            <a:r>
              <a:rPr lang="en-US" altLang="zh-CN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15</a:t>
            </a: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秒以上哦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46" y="1472451"/>
            <a:ext cx="7315200" cy="2747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79"/>
                            </p:stCondLst>
                            <p:childTnLst>
                              <p:par>
                                <p:cTn id="21" presetID="23" presetClass="entr" presetSubtype="528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</p:bldLst>
  </p:timing>
</p:sld>
</file>

<file path=ppt/tags/tag1.xml><?xml version="1.0" encoding="utf-8"?>
<p:tagLst xmlns:p="http://schemas.openxmlformats.org/presentationml/2006/main">
  <p:tag name="PA" val="v5.2.9"/>
  <p:tag name="RESOURCELIBID_ANIM" val="451"/>
</p:tagLst>
</file>

<file path=ppt/tags/tag2.xml><?xml version="1.0" encoding="utf-8"?>
<p:tagLst xmlns:p="http://schemas.openxmlformats.org/presentationml/2006/main">
  <p:tag name="PA" val="v5.2.9"/>
  <p:tag name="RESOURCELIBID_ANIM" val="451"/>
</p:tagLst>
</file>

<file path=ppt/tags/tag3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1294</Words>
  <Application>WPS 演示</Application>
  <PresentationFormat>宽屏</PresentationFormat>
  <Paragraphs>242</Paragraphs>
  <Slides>22</Slides>
  <Notes>23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思源黑体 CN Heavy</vt:lpstr>
      <vt:lpstr>黑体</vt:lpstr>
      <vt:lpstr>思源黑体 CN Bold</vt:lpstr>
      <vt:lpstr>字魂59号-创粗黑</vt:lpstr>
      <vt:lpstr>微软雅黑</vt:lpstr>
      <vt:lpstr>Calibri</vt:lpstr>
      <vt:lpstr>等线</vt:lpstr>
      <vt:lpstr>Arial Unicode MS</vt:lpstr>
      <vt:lpstr>等线 Light</vt:lpstr>
      <vt:lpstr>Calibri</vt:lpstr>
      <vt:lpstr>Office 主题​​</vt:lpstr>
      <vt:lpstr>CorelDraw.Graphic.17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TonyFans of GEM and Arthur</cp:lastModifiedBy>
  <cp:revision>28</cp:revision>
  <dcterms:created xsi:type="dcterms:W3CDTF">2020-02-26T07:35:00Z</dcterms:created>
  <dcterms:modified xsi:type="dcterms:W3CDTF">2020-05-25T22:18:32Z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